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46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137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923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512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99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886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1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273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122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524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59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C624B-7C10-402F-8CBE-65546E2CD2AA}" type="datetimeFigureOut">
              <a:rPr lang="nl-NL" smtClean="0"/>
              <a:t>17-07-2025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02E33-BF5D-4BAC-B8C4-4D96E53A9C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118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-42877" y="-27385"/>
            <a:ext cx="9180512" cy="68630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8400" b="1" dirty="0">
              <a:solidFill>
                <a:srgbClr val="376092"/>
              </a:solidFill>
            </a:endParaRPr>
          </a:p>
          <a:p>
            <a:endParaRPr lang="en-US" sz="123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67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3613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3613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nl-NL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1115616" y="5877272"/>
            <a:ext cx="1116000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1993-1997</a:t>
            </a:r>
          </a:p>
        </p:txBody>
      </p:sp>
      <p:sp>
        <p:nvSpPr>
          <p:cNvPr id="62" name="AutoShape 19"/>
          <p:cNvSpPr>
            <a:spLocks noChangeArrowheads="1"/>
          </p:cNvSpPr>
          <p:nvPr/>
        </p:nvSpPr>
        <p:spPr bwMode="auto">
          <a:xfrm>
            <a:off x="1115616" y="1988344"/>
            <a:ext cx="1116000" cy="3744912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>
                <a:solidFill>
                  <a:schemeClr val="bg1"/>
                </a:solidFill>
              </a:rPr>
              <a:t>EPIC-NL</a:t>
            </a:r>
          </a:p>
          <a:p>
            <a:pPr algn="ctr" eaLnBrk="1" hangingPunct="1"/>
            <a:r>
              <a:rPr lang="nl-NL" altLang="nl-NL" sz="1000" b="1" dirty="0">
                <a:solidFill>
                  <a:schemeClr val="bg1"/>
                </a:solidFill>
              </a:rPr>
              <a:t>baseline</a:t>
            </a:r>
            <a:endParaRPr lang="en-US" altLang="nl-NL" sz="1000" dirty="0">
              <a:solidFill>
                <a:schemeClr val="bg1"/>
              </a:solidFill>
            </a:endParaRPr>
          </a:p>
          <a:p>
            <a:pPr algn="ctr" eaLnBrk="1" hangingPunct="1"/>
            <a:endParaRPr lang="en-US" altLang="nl-NL" sz="1200" dirty="0"/>
          </a:p>
        </p:txBody>
      </p:sp>
      <p:sp>
        <p:nvSpPr>
          <p:cNvPr id="63" name="AutoShape 14"/>
          <p:cNvSpPr>
            <a:spLocks noChangeArrowheads="1"/>
          </p:cNvSpPr>
          <p:nvPr/>
        </p:nvSpPr>
        <p:spPr bwMode="auto">
          <a:xfrm>
            <a:off x="1223728" y="2635846"/>
            <a:ext cx="900000" cy="649514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PROSPECT</a:t>
            </a:r>
          </a:p>
        </p:txBody>
      </p:sp>
      <p:sp>
        <p:nvSpPr>
          <p:cNvPr id="64" name="AutoShape 14"/>
          <p:cNvSpPr>
            <a:spLocks noChangeArrowheads="1"/>
          </p:cNvSpPr>
          <p:nvPr/>
        </p:nvSpPr>
        <p:spPr bwMode="auto">
          <a:xfrm>
            <a:off x="1223728" y="3926318"/>
            <a:ext cx="900000" cy="173493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MORGEN</a:t>
            </a:r>
          </a:p>
          <a:p>
            <a:pPr algn="ctr" eaLnBrk="1" hangingPunct="1"/>
            <a:endParaRPr lang="en-US" altLang="nl-NL" sz="1000" b="1" dirty="0"/>
          </a:p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  <a:p>
            <a:pPr algn="ctr" eaLnBrk="1" hangingPunct="1"/>
            <a:endParaRPr lang="en-US" altLang="nl-NL" sz="1000" dirty="0"/>
          </a:p>
          <a:p>
            <a:pPr algn="ctr" eaLnBrk="1" hangingPunct="1"/>
            <a:endParaRPr lang="en-US" altLang="nl-NL" sz="1000" dirty="0"/>
          </a:p>
          <a:p>
            <a:pPr algn="ctr" eaLnBrk="1" hangingPunct="1"/>
            <a:endParaRPr lang="en-US" altLang="nl-NL" sz="1000" dirty="0"/>
          </a:p>
          <a:p>
            <a:pPr algn="ctr" eaLnBrk="1" hangingPunct="1"/>
            <a:r>
              <a:rPr lang="en-US" altLang="nl-NL" sz="1000" b="1" dirty="0" err="1"/>
              <a:t>Doetinchem</a:t>
            </a:r>
            <a:br>
              <a:rPr lang="en-US" altLang="nl-NL" sz="1000" dirty="0"/>
            </a:br>
            <a:endParaRPr lang="en-US" altLang="nl-NL" sz="1000" dirty="0"/>
          </a:p>
        </p:txBody>
      </p:sp>
      <p:sp>
        <p:nvSpPr>
          <p:cNvPr id="66" name="AutoShape 19"/>
          <p:cNvSpPr>
            <a:spLocks noChangeArrowheads="1"/>
          </p:cNvSpPr>
          <p:nvPr/>
        </p:nvSpPr>
        <p:spPr bwMode="auto">
          <a:xfrm>
            <a:off x="2487101" y="1988344"/>
            <a:ext cx="1116000" cy="3744912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>
                <a:solidFill>
                  <a:schemeClr val="bg1"/>
                </a:solidFill>
              </a:rPr>
              <a:t>EPIC-NL</a:t>
            </a:r>
          </a:p>
          <a:p>
            <a:pPr algn="ctr" eaLnBrk="1" hangingPunct="1"/>
            <a:r>
              <a:rPr lang="nl-NL" altLang="nl-NL" sz="1000" b="1" dirty="0">
                <a:solidFill>
                  <a:schemeClr val="bg1"/>
                </a:solidFill>
              </a:rPr>
              <a:t>FollowUp-1</a:t>
            </a:r>
            <a:endParaRPr lang="en-US" altLang="nl-NL" sz="1000" dirty="0">
              <a:solidFill>
                <a:schemeClr val="bg1"/>
              </a:solidFill>
            </a:endParaRPr>
          </a:p>
          <a:p>
            <a:pPr algn="ctr" eaLnBrk="1" hangingPunct="1"/>
            <a:endParaRPr lang="en-US" altLang="nl-NL" sz="1000" dirty="0"/>
          </a:p>
        </p:txBody>
      </p:sp>
      <p:sp>
        <p:nvSpPr>
          <p:cNvPr id="67" name="AutoShape 14"/>
          <p:cNvSpPr>
            <a:spLocks noChangeArrowheads="1"/>
          </p:cNvSpPr>
          <p:nvPr/>
        </p:nvSpPr>
        <p:spPr bwMode="auto">
          <a:xfrm>
            <a:off x="2594581" y="2636342"/>
            <a:ext cx="900000" cy="649018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PROSPECT</a:t>
            </a:r>
          </a:p>
          <a:p>
            <a:pPr algn="ctr" eaLnBrk="1" hangingPunct="1"/>
            <a:r>
              <a:rPr lang="en-US" altLang="nl-NL" sz="1000" dirty="0"/>
              <a:t>FU1</a:t>
            </a:r>
          </a:p>
        </p:txBody>
      </p:sp>
      <p:sp>
        <p:nvSpPr>
          <p:cNvPr id="68" name="AutoShape 14"/>
          <p:cNvSpPr>
            <a:spLocks noChangeArrowheads="1"/>
          </p:cNvSpPr>
          <p:nvPr/>
        </p:nvSpPr>
        <p:spPr bwMode="auto">
          <a:xfrm>
            <a:off x="2600865" y="3926318"/>
            <a:ext cx="900000" cy="792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FU1</a:t>
            </a:r>
          </a:p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</p:txBody>
      </p:sp>
      <p:sp>
        <p:nvSpPr>
          <p:cNvPr id="70" name="AutoShape 19"/>
          <p:cNvSpPr>
            <a:spLocks noChangeArrowheads="1"/>
          </p:cNvSpPr>
          <p:nvPr/>
        </p:nvSpPr>
        <p:spPr bwMode="auto">
          <a:xfrm>
            <a:off x="3855292" y="1988840"/>
            <a:ext cx="1116000" cy="3744912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>
                <a:solidFill>
                  <a:schemeClr val="bg1"/>
                </a:solidFill>
              </a:rPr>
              <a:t>EPIC-NL</a:t>
            </a:r>
          </a:p>
          <a:p>
            <a:pPr algn="ctr" eaLnBrk="1" hangingPunct="1"/>
            <a:r>
              <a:rPr lang="nl-NL" altLang="nl-NL" sz="1000" b="1" dirty="0">
                <a:solidFill>
                  <a:schemeClr val="bg1"/>
                </a:solidFill>
              </a:rPr>
              <a:t>FollowUp-2</a:t>
            </a:r>
            <a:endParaRPr lang="en-US" altLang="nl-NL" sz="1000" dirty="0">
              <a:solidFill>
                <a:schemeClr val="bg1"/>
              </a:solidFill>
            </a:endParaRPr>
          </a:p>
          <a:p>
            <a:pPr algn="ctr" eaLnBrk="1" hangingPunct="1"/>
            <a:endParaRPr lang="en-US" altLang="nl-NL" sz="1000" dirty="0"/>
          </a:p>
        </p:txBody>
      </p:sp>
      <p:sp>
        <p:nvSpPr>
          <p:cNvPr id="71" name="AutoShape 14"/>
          <p:cNvSpPr>
            <a:spLocks noChangeArrowheads="1"/>
          </p:cNvSpPr>
          <p:nvPr/>
        </p:nvSpPr>
        <p:spPr bwMode="auto">
          <a:xfrm>
            <a:off x="3975860" y="2636342"/>
            <a:ext cx="900000" cy="649018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PROSPECT</a:t>
            </a:r>
          </a:p>
          <a:p>
            <a:pPr algn="ctr" eaLnBrk="1" hangingPunct="1"/>
            <a:r>
              <a:rPr lang="en-US" altLang="nl-NL" sz="1000" dirty="0"/>
              <a:t>FU2</a:t>
            </a:r>
          </a:p>
        </p:txBody>
      </p:sp>
      <p:sp>
        <p:nvSpPr>
          <p:cNvPr id="75" name="AutoShape 19"/>
          <p:cNvSpPr>
            <a:spLocks noChangeArrowheads="1"/>
          </p:cNvSpPr>
          <p:nvPr/>
        </p:nvSpPr>
        <p:spPr bwMode="auto">
          <a:xfrm>
            <a:off x="5220072" y="1988840"/>
            <a:ext cx="1116000" cy="3744912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>
                <a:solidFill>
                  <a:schemeClr val="bg1"/>
                </a:solidFill>
              </a:rPr>
              <a:t>EPIC-NL</a:t>
            </a:r>
          </a:p>
          <a:p>
            <a:pPr algn="ctr" eaLnBrk="1" hangingPunct="1"/>
            <a:r>
              <a:rPr lang="nl-NL" altLang="nl-NL" sz="1000" b="1" dirty="0">
                <a:solidFill>
                  <a:schemeClr val="bg1"/>
                </a:solidFill>
              </a:rPr>
              <a:t>FollowUp-3</a:t>
            </a:r>
            <a:endParaRPr lang="en-US" altLang="nl-NL" sz="1000" dirty="0">
              <a:solidFill>
                <a:schemeClr val="bg1"/>
              </a:solidFill>
            </a:endParaRPr>
          </a:p>
          <a:p>
            <a:pPr algn="ctr" eaLnBrk="1" hangingPunct="1"/>
            <a:endParaRPr lang="en-US" altLang="nl-NL" sz="1000" dirty="0"/>
          </a:p>
        </p:txBody>
      </p:sp>
      <p:sp>
        <p:nvSpPr>
          <p:cNvPr id="78" name="AutoShape 14"/>
          <p:cNvSpPr>
            <a:spLocks noChangeArrowheads="1"/>
          </p:cNvSpPr>
          <p:nvPr/>
        </p:nvSpPr>
        <p:spPr bwMode="auto">
          <a:xfrm>
            <a:off x="5321641" y="5013248"/>
            <a:ext cx="900000" cy="6480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 err="1"/>
              <a:t>Doetinchem</a:t>
            </a:r>
            <a:endParaRPr lang="en-US" altLang="nl-NL" sz="1000" b="1" dirty="0"/>
          </a:p>
        </p:txBody>
      </p:sp>
      <p:sp>
        <p:nvSpPr>
          <p:cNvPr id="80" name="AutoShape 14"/>
          <p:cNvSpPr>
            <a:spLocks noChangeArrowheads="1"/>
          </p:cNvSpPr>
          <p:nvPr/>
        </p:nvSpPr>
        <p:spPr bwMode="auto">
          <a:xfrm>
            <a:off x="5278641" y="2637152"/>
            <a:ext cx="1008000" cy="2160000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/>
              <a:t>EMV</a:t>
            </a:r>
          </a:p>
          <a:p>
            <a:pPr algn="ctr" eaLnBrk="1" hangingPunct="1"/>
            <a:r>
              <a:rPr lang="en-US" altLang="nl-NL" sz="1000" dirty="0"/>
              <a:t>(2010-2011)</a:t>
            </a:r>
          </a:p>
        </p:txBody>
      </p:sp>
      <p:sp>
        <p:nvSpPr>
          <p:cNvPr id="81" name="AutoShape 14"/>
          <p:cNvSpPr>
            <a:spLocks noChangeArrowheads="1"/>
          </p:cNvSpPr>
          <p:nvPr/>
        </p:nvSpPr>
        <p:spPr bwMode="auto">
          <a:xfrm>
            <a:off x="5327552" y="3141040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PROSPECT</a:t>
            </a:r>
          </a:p>
        </p:txBody>
      </p:sp>
      <p:sp>
        <p:nvSpPr>
          <p:cNvPr id="85" name="Right Arrow 84"/>
          <p:cNvSpPr/>
          <p:nvPr/>
        </p:nvSpPr>
        <p:spPr>
          <a:xfrm>
            <a:off x="2267744" y="3752874"/>
            <a:ext cx="180020" cy="180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AutoShape 14"/>
          <p:cNvSpPr>
            <a:spLocks noChangeArrowheads="1"/>
          </p:cNvSpPr>
          <p:nvPr/>
        </p:nvSpPr>
        <p:spPr bwMode="auto">
          <a:xfrm>
            <a:off x="3914570" y="3423729"/>
            <a:ext cx="1008000" cy="1373423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Diogenes</a:t>
            </a:r>
          </a:p>
          <a:p>
            <a:pPr algn="ctr" eaLnBrk="1" hangingPunct="1"/>
            <a:r>
              <a:rPr lang="en-US" altLang="nl-NL" sz="1000" dirty="0"/>
              <a:t>(2005-2006)</a:t>
            </a:r>
          </a:p>
          <a:p>
            <a:pPr algn="ctr" eaLnBrk="1" hangingPunct="1"/>
            <a:endParaRPr lang="en-US" altLang="nl-NL" sz="1000" dirty="0"/>
          </a:p>
        </p:txBody>
      </p:sp>
      <p:sp>
        <p:nvSpPr>
          <p:cNvPr id="89" name="AutoShape 14"/>
          <p:cNvSpPr>
            <a:spLocks noChangeArrowheads="1"/>
          </p:cNvSpPr>
          <p:nvPr/>
        </p:nvSpPr>
        <p:spPr bwMode="auto">
          <a:xfrm>
            <a:off x="3963292" y="3932808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</p:txBody>
      </p:sp>
      <p:sp>
        <p:nvSpPr>
          <p:cNvPr id="31" name="AutoShape 14"/>
          <p:cNvSpPr>
            <a:spLocks noChangeArrowheads="1"/>
          </p:cNvSpPr>
          <p:nvPr/>
        </p:nvSpPr>
        <p:spPr bwMode="auto">
          <a:xfrm>
            <a:off x="5327552" y="3933128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6588224" y="1970509"/>
            <a:ext cx="1116000" cy="3744912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>
                <a:solidFill>
                  <a:schemeClr val="bg1"/>
                </a:solidFill>
              </a:rPr>
              <a:t>EPIC-NL</a:t>
            </a:r>
          </a:p>
          <a:p>
            <a:pPr algn="ctr" eaLnBrk="1" hangingPunct="1"/>
            <a:r>
              <a:rPr lang="nl-NL" altLang="nl-NL" sz="1000" b="1" dirty="0" err="1">
                <a:solidFill>
                  <a:schemeClr val="bg1"/>
                </a:solidFill>
              </a:rPr>
              <a:t>FollowUp</a:t>
            </a:r>
            <a:r>
              <a:rPr lang="nl-NL" altLang="nl-NL" sz="1000" b="1" dirty="0">
                <a:solidFill>
                  <a:schemeClr val="bg1"/>
                </a:solidFill>
              </a:rPr>
              <a:t>-</a:t>
            </a:r>
            <a:r>
              <a:rPr lang="en-US" altLang="nl-NL" sz="1000" b="1" dirty="0">
                <a:solidFill>
                  <a:schemeClr val="bg1"/>
                </a:solidFill>
              </a:rPr>
              <a:t>4</a:t>
            </a:r>
            <a:endParaRPr lang="en-US" altLang="nl-NL" sz="1000" dirty="0">
              <a:solidFill>
                <a:schemeClr val="bg1"/>
              </a:solidFill>
            </a:endParaRPr>
          </a:p>
          <a:p>
            <a:pPr algn="ctr" eaLnBrk="1" hangingPunct="1"/>
            <a:endParaRPr lang="en-US" altLang="nl-NL" sz="1000" dirty="0"/>
          </a:p>
        </p:txBody>
      </p:sp>
      <p:sp>
        <p:nvSpPr>
          <p:cNvPr id="33" name="AutoShape 14"/>
          <p:cNvSpPr>
            <a:spLocks noChangeArrowheads="1"/>
          </p:cNvSpPr>
          <p:nvPr/>
        </p:nvSpPr>
        <p:spPr bwMode="auto">
          <a:xfrm>
            <a:off x="6696802" y="5013248"/>
            <a:ext cx="900000" cy="6480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 err="1"/>
              <a:t>Doetinchem</a:t>
            </a:r>
            <a:endParaRPr lang="en-US" altLang="nl-NL" sz="1000" b="1" dirty="0"/>
          </a:p>
        </p:txBody>
      </p:sp>
      <p:sp>
        <p:nvSpPr>
          <p:cNvPr id="35" name="AutoShape 14"/>
          <p:cNvSpPr>
            <a:spLocks noChangeArrowheads="1"/>
          </p:cNvSpPr>
          <p:nvPr/>
        </p:nvSpPr>
        <p:spPr bwMode="auto">
          <a:xfrm>
            <a:off x="6642224" y="2637152"/>
            <a:ext cx="1008000" cy="2160000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/>
              <a:t>EMV-2</a:t>
            </a:r>
          </a:p>
          <a:p>
            <a:pPr algn="ctr" eaLnBrk="1" hangingPunct="1"/>
            <a:r>
              <a:rPr lang="en-US" altLang="nl-NL" sz="1000" dirty="0"/>
              <a:t>(2015)</a:t>
            </a:r>
          </a:p>
          <a:p>
            <a:pPr algn="ctr" eaLnBrk="1" hangingPunct="1"/>
            <a:endParaRPr lang="en-US" altLang="nl-NL" sz="1100" dirty="0"/>
          </a:p>
        </p:txBody>
      </p:sp>
      <p:sp>
        <p:nvSpPr>
          <p:cNvPr id="36" name="AutoShape 14"/>
          <p:cNvSpPr>
            <a:spLocks noChangeArrowheads="1"/>
          </p:cNvSpPr>
          <p:nvPr/>
        </p:nvSpPr>
        <p:spPr bwMode="auto">
          <a:xfrm>
            <a:off x="6691305" y="3141040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PROSPECT</a:t>
            </a:r>
          </a:p>
        </p:txBody>
      </p:sp>
      <p:sp>
        <p:nvSpPr>
          <p:cNvPr id="38" name="AutoShape 14"/>
          <p:cNvSpPr>
            <a:spLocks noChangeArrowheads="1"/>
          </p:cNvSpPr>
          <p:nvPr/>
        </p:nvSpPr>
        <p:spPr bwMode="auto">
          <a:xfrm>
            <a:off x="2594581" y="5013248"/>
            <a:ext cx="900000" cy="6480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 err="1"/>
              <a:t>Doetinchem</a:t>
            </a:r>
            <a:endParaRPr lang="en-US" altLang="nl-NL" sz="1000" b="1" dirty="0"/>
          </a:p>
        </p:txBody>
      </p:sp>
      <p:sp>
        <p:nvSpPr>
          <p:cNvPr id="39" name="AutoShape 14"/>
          <p:cNvSpPr>
            <a:spLocks noChangeArrowheads="1"/>
          </p:cNvSpPr>
          <p:nvPr/>
        </p:nvSpPr>
        <p:spPr bwMode="auto">
          <a:xfrm>
            <a:off x="3956735" y="5020404"/>
            <a:ext cx="900000" cy="6480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 err="1"/>
              <a:t>Doetinchem</a:t>
            </a:r>
            <a:endParaRPr lang="en-US" altLang="nl-NL" sz="1000" b="1" dirty="0"/>
          </a:p>
        </p:txBody>
      </p:sp>
      <p:sp>
        <p:nvSpPr>
          <p:cNvPr id="40" name="Right Arrow 39"/>
          <p:cNvSpPr/>
          <p:nvPr/>
        </p:nvSpPr>
        <p:spPr>
          <a:xfrm>
            <a:off x="3635896" y="3752874"/>
            <a:ext cx="180020" cy="180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ight Arrow 40"/>
          <p:cNvSpPr/>
          <p:nvPr/>
        </p:nvSpPr>
        <p:spPr>
          <a:xfrm>
            <a:off x="5007420" y="3752874"/>
            <a:ext cx="180020" cy="180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ight Arrow 41"/>
          <p:cNvSpPr/>
          <p:nvPr/>
        </p:nvSpPr>
        <p:spPr>
          <a:xfrm>
            <a:off x="6372200" y="3752874"/>
            <a:ext cx="180020" cy="180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AutoShape 4"/>
          <p:cNvSpPr>
            <a:spLocks noChangeArrowheads="1"/>
          </p:cNvSpPr>
          <p:nvPr/>
        </p:nvSpPr>
        <p:spPr bwMode="auto">
          <a:xfrm>
            <a:off x="-508" y="5877272"/>
            <a:ext cx="972108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1987-1991</a:t>
            </a:r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>
            <a:off x="35596" y="3926318"/>
            <a:ext cx="900000" cy="173493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PPHV</a:t>
            </a:r>
          </a:p>
          <a:p>
            <a:pPr algn="ctr" eaLnBrk="1" hangingPunct="1"/>
            <a:endParaRPr lang="en-US" altLang="nl-NL" sz="1100" b="1" dirty="0"/>
          </a:p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  <a:p>
            <a:pPr algn="ctr" eaLnBrk="1" hangingPunct="1"/>
            <a:endParaRPr lang="en-US" altLang="nl-NL" sz="1000" dirty="0"/>
          </a:p>
          <a:p>
            <a:pPr algn="ctr" eaLnBrk="1" hangingPunct="1"/>
            <a:endParaRPr lang="en-US" altLang="nl-NL" sz="1000" dirty="0"/>
          </a:p>
          <a:p>
            <a:pPr algn="ctr" eaLnBrk="1" hangingPunct="1"/>
            <a:endParaRPr lang="en-US" altLang="nl-NL" sz="1000" dirty="0"/>
          </a:p>
          <a:p>
            <a:pPr algn="ctr" eaLnBrk="1" hangingPunct="1"/>
            <a:r>
              <a:rPr lang="en-US" altLang="nl-NL" sz="1000" b="1" dirty="0" err="1"/>
              <a:t>Doetinchem</a:t>
            </a:r>
            <a:endParaRPr lang="en-US" altLang="nl-NL" sz="1000" b="1" dirty="0"/>
          </a:p>
        </p:txBody>
      </p:sp>
      <p:sp>
        <p:nvSpPr>
          <p:cNvPr id="46" name="Right Arrow 45"/>
          <p:cNvSpPr/>
          <p:nvPr/>
        </p:nvSpPr>
        <p:spPr>
          <a:xfrm>
            <a:off x="935596" y="4725144"/>
            <a:ext cx="180020" cy="180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723884DA-60E3-4A72-A379-BF04C4779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5877272"/>
            <a:ext cx="1116000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1998-2002</a:t>
            </a:r>
          </a:p>
        </p:txBody>
      </p:sp>
      <p:sp>
        <p:nvSpPr>
          <p:cNvPr id="48" name="AutoShape 4">
            <a:extLst>
              <a:ext uri="{FF2B5EF4-FFF2-40B4-BE49-F238E27FC236}">
                <a16:creationId xmlns:a16="http://schemas.microsoft.com/office/drawing/2014/main" id="{09056234-F8A4-4E66-8D87-CDE44655F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920" y="5872121"/>
            <a:ext cx="1116000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2003-2007</a:t>
            </a:r>
          </a:p>
        </p:txBody>
      </p:sp>
      <p:sp>
        <p:nvSpPr>
          <p:cNvPr id="49" name="AutoShape 4">
            <a:extLst>
              <a:ext uri="{FF2B5EF4-FFF2-40B4-BE49-F238E27FC236}">
                <a16:creationId xmlns:a16="http://schemas.microsoft.com/office/drawing/2014/main" id="{19DBDF1E-14A3-4498-81AF-951E3A0EF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072" y="5869110"/>
            <a:ext cx="1116000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2008-2012</a:t>
            </a:r>
          </a:p>
        </p:txBody>
      </p:sp>
      <p:sp>
        <p:nvSpPr>
          <p:cNvPr id="50" name="AutoShape 14">
            <a:extLst>
              <a:ext uri="{FF2B5EF4-FFF2-40B4-BE49-F238E27FC236}">
                <a16:creationId xmlns:a16="http://schemas.microsoft.com/office/drawing/2014/main" id="{B9156B5F-43EB-47A3-9229-057239110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1305" y="3933128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</p:txBody>
      </p:sp>
      <p:sp>
        <p:nvSpPr>
          <p:cNvPr id="51" name="AutoShape 4">
            <a:extLst>
              <a:ext uri="{FF2B5EF4-FFF2-40B4-BE49-F238E27FC236}">
                <a16:creationId xmlns:a16="http://schemas.microsoft.com/office/drawing/2014/main" id="{0F1E9EF5-07F4-4226-B899-509E9DCD8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690" y="5867275"/>
            <a:ext cx="1116000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2013-2017</a:t>
            </a:r>
          </a:p>
        </p:txBody>
      </p:sp>
      <p:sp>
        <p:nvSpPr>
          <p:cNvPr id="52" name="AutoShape 19">
            <a:extLst>
              <a:ext uri="{FF2B5EF4-FFF2-40B4-BE49-F238E27FC236}">
                <a16:creationId xmlns:a16="http://schemas.microsoft.com/office/drawing/2014/main" id="{7E77B311-CE44-4228-BB19-755644602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0496" y="1958173"/>
            <a:ext cx="1116000" cy="3757247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>
                <a:solidFill>
                  <a:schemeClr val="bg1"/>
                </a:solidFill>
              </a:rPr>
              <a:t>EPIC-NL</a:t>
            </a:r>
          </a:p>
          <a:p>
            <a:pPr algn="ctr" eaLnBrk="1" hangingPunct="1"/>
            <a:r>
              <a:rPr lang="nl-NL" altLang="nl-NL" sz="1000" b="1" dirty="0" err="1">
                <a:solidFill>
                  <a:schemeClr val="bg1"/>
                </a:solidFill>
              </a:rPr>
              <a:t>FollowUp</a:t>
            </a:r>
            <a:r>
              <a:rPr lang="nl-NL" altLang="nl-NL" sz="1000" b="1" dirty="0">
                <a:solidFill>
                  <a:schemeClr val="bg1"/>
                </a:solidFill>
              </a:rPr>
              <a:t>-</a:t>
            </a:r>
            <a:r>
              <a:rPr lang="en-US" altLang="nl-NL" sz="1000" b="1" dirty="0">
                <a:solidFill>
                  <a:schemeClr val="bg1"/>
                </a:solidFill>
              </a:rPr>
              <a:t>5</a:t>
            </a:r>
            <a:endParaRPr lang="en-US" altLang="nl-NL" sz="1000" dirty="0">
              <a:solidFill>
                <a:schemeClr val="bg1"/>
              </a:solidFill>
            </a:endParaRPr>
          </a:p>
          <a:p>
            <a:pPr algn="ctr" eaLnBrk="1" hangingPunct="1"/>
            <a:endParaRPr lang="en-US" altLang="nl-NL" sz="1000" dirty="0"/>
          </a:p>
        </p:txBody>
      </p:sp>
      <p:sp>
        <p:nvSpPr>
          <p:cNvPr id="53" name="AutoShape 14">
            <a:extLst>
              <a:ext uri="{FF2B5EF4-FFF2-40B4-BE49-F238E27FC236}">
                <a16:creationId xmlns:a16="http://schemas.microsoft.com/office/drawing/2014/main" id="{16ED48B8-E410-4CF3-8C20-459343893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4384" y="2637152"/>
            <a:ext cx="1008000" cy="2160000"/>
          </a:xfrm>
          <a:prstGeom prst="flowChartAlternate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100" b="1" dirty="0"/>
              <a:t>EMV-3</a:t>
            </a:r>
          </a:p>
          <a:p>
            <a:pPr algn="ctr" eaLnBrk="1" hangingPunct="1"/>
            <a:r>
              <a:rPr lang="en-US" altLang="nl-NL" sz="1000" dirty="0"/>
              <a:t>(2021 ?)</a:t>
            </a:r>
          </a:p>
          <a:p>
            <a:pPr algn="ctr" eaLnBrk="1" hangingPunct="1"/>
            <a:endParaRPr lang="en-US" altLang="nl-NL" sz="1100" dirty="0"/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86C3F6E-E614-43BF-84CC-DD50D50C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8384" y="3141040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/>
              <a:t>PROSPECT</a:t>
            </a:r>
          </a:p>
        </p:txBody>
      </p:sp>
      <p:sp>
        <p:nvSpPr>
          <p:cNvPr id="55" name="AutoShape 14">
            <a:extLst>
              <a:ext uri="{FF2B5EF4-FFF2-40B4-BE49-F238E27FC236}">
                <a16:creationId xmlns:a16="http://schemas.microsoft.com/office/drawing/2014/main" id="{6D2C66C1-56C7-4DF2-9D32-1E52208FE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8384" y="3933128"/>
            <a:ext cx="900000" cy="6480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dirty="0"/>
              <a:t>Amsterdam</a:t>
            </a:r>
          </a:p>
          <a:p>
            <a:pPr algn="ctr" eaLnBrk="1" hangingPunct="1"/>
            <a:r>
              <a:rPr lang="en-US" altLang="nl-NL" sz="1000" dirty="0"/>
              <a:t>Maastricht</a:t>
            </a:r>
          </a:p>
        </p:txBody>
      </p:sp>
      <p:sp>
        <p:nvSpPr>
          <p:cNvPr id="56" name="AutoShape 4">
            <a:extLst>
              <a:ext uri="{FF2B5EF4-FFF2-40B4-BE49-F238E27FC236}">
                <a16:creationId xmlns:a16="http://schemas.microsoft.com/office/drawing/2014/main" id="{7E2C45C5-4727-4C8C-8D99-510FE24DE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3095" y="5855106"/>
            <a:ext cx="1116000" cy="2883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nl-NL" altLang="nl-NL" sz="1000" dirty="0">
                <a:solidFill>
                  <a:schemeClr val="bg1"/>
                </a:solidFill>
              </a:rPr>
              <a:t>2018-2022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7740352" y="3746136"/>
            <a:ext cx="180020" cy="180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AutoShape 14">
            <a:extLst>
              <a:ext uri="{FF2B5EF4-FFF2-40B4-BE49-F238E27FC236}">
                <a16:creationId xmlns:a16="http://schemas.microsoft.com/office/drawing/2014/main" id="{F64550FB-95CA-467A-B1E7-C107EB527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820" y="5020404"/>
            <a:ext cx="900000" cy="6480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b="1" dirty="0" err="1"/>
              <a:t>Doetinchem</a:t>
            </a:r>
            <a:endParaRPr lang="en-US" altLang="nl-NL" sz="1000" b="1" dirty="0"/>
          </a:p>
        </p:txBody>
      </p:sp>
      <p:sp>
        <p:nvSpPr>
          <p:cNvPr id="59" name="AutoShape 14">
            <a:extLst>
              <a:ext uri="{FF2B5EF4-FFF2-40B4-BE49-F238E27FC236}">
                <a16:creationId xmlns:a16="http://schemas.microsoft.com/office/drawing/2014/main" id="{2A332C68-DC1F-4EE4-A679-3F5A4113B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735" y="992185"/>
            <a:ext cx="1700018" cy="32475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dirty="0" err="1"/>
              <a:t>Onderzoek</a:t>
            </a:r>
            <a:r>
              <a:rPr lang="en-US" altLang="nl-NL" sz="1000" dirty="0"/>
              <a:t> </a:t>
            </a:r>
            <a:r>
              <a:rPr lang="en-US" altLang="nl-NL" sz="1000" dirty="0" err="1"/>
              <a:t>bij</a:t>
            </a:r>
            <a:r>
              <a:rPr lang="en-US" altLang="nl-NL" sz="1000" dirty="0"/>
              <a:t> GGD</a:t>
            </a:r>
          </a:p>
        </p:txBody>
      </p:sp>
      <p:sp>
        <p:nvSpPr>
          <p:cNvPr id="60" name="AutoShape 14">
            <a:extLst>
              <a:ext uri="{FF2B5EF4-FFF2-40B4-BE49-F238E27FC236}">
                <a16:creationId xmlns:a16="http://schemas.microsoft.com/office/drawing/2014/main" id="{3E6C39A4-146B-4604-8AAB-E908F540A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029" y="1339230"/>
            <a:ext cx="1700017" cy="324757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tIns="72000" bIns="7200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nl-NL" sz="1000" dirty="0" err="1"/>
              <a:t>Schriftelijke</a:t>
            </a:r>
            <a:r>
              <a:rPr lang="en-US" altLang="nl-NL" sz="1000" dirty="0"/>
              <a:t> </a:t>
            </a:r>
            <a:r>
              <a:rPr lang="en-US" altLang="nl-NL" sz="1000" dirty="0" err="1"/>
              <a:t>vragenlijst</a:t>
            </a:r>
            <a:endParaRPr lang="en-US" altLang="nl-NL" sz="10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88E8DBC-8F0E-49C4-AA4D-DE573B2E1D0B}"/>
              </a:ext>
            </a:extLst>
          </p:cNvPr>
          <p:cNvSpPr txBox="1"/>
          <p:nvPr/>
        </p:nvSpPr>
        <p:spPr>
          <a:xfrm>
            <a:off x="317260" y="969898"/>
            <a:ext cx="1037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Legenda</a:t>
            </a:r>
            <a:r>
              <a:rPr lang="en-US" dirty="0"/>
              <a:t>:</a:t>
            </a:r>
            <a:endParaRPr lang="nl-NL" dirty="0"/>
          </a:p>
        </p:txBody>
      </p:sp>
      <p:sp>
        <p:nvSpPr>
          <p:cNvPr id="57" name="TextBox 14">
            <a:extLst>
              <a:ext uri="{FF2B5EF4-FFF2-40B4-BE49-F238E27FC236}">
                <a16:creationId xmlns:a16="http://schemas.microsoft.com/office/drawing/2014/main" id="{4B1D7474-609B-4161-BA41-B3C1F7BB0057}"/>
              </a:ext>
            </a:extLst>
          </p:cNvPr>
          <p:cNvSpPr txBox="1"/>
          <p:nvPr/>
        </p:nvSpPr>
        <p:spPr>
          <a:xfrm>
            <a:off x="393309" y="194254"/>
            <a:ext cx="8355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DCS, EPICNL, Prospect </a:t>
            </a:r>
            <a:r>
              <a:rPr lang="en-US" sz="3600" dirty="0" err="1">
                <a:solidFill>
                  <a:schemeClr val="tx2"/>
                </a:solidFill>
              </a:rPr>
              <a:t>en</a:t>
            </a:r>
            <a:r>
              <a:rPr lang="en-US" sz="3600" dirty="0">
                <a:solidFill>
                  <a:schemeClr val="tx2"/>
                </a:solidFill>
              </a:rPr>
              <a:t> Morgen</a:t>
            </a:r>
            <a:endParaRPr lang="nl-NL" sz="3600" dirty="0">
              <a:solidFill>
                <a:schemeClr val="tx2"/>
              </a:solidFill>
            </a:endParaRPr>
          </a:p>
        </p:txBody>
      </p:sp>
      <p:sp>
        <p:nvSpPr>
          <p:cNvPr id="65" name="Tekstvak 64">
            <a:extLst>
              <a:ext uri="{FF2B5EF4-FFF2-40B4-BE49-F238E27FC236}">
                <a16:creationId xmlns:a16="http://schemas.microsoft.com/office/drawing/2014/main" id="{BDA61C8A-3E4C-446C-997C-CAB3996E727A}"/>
              </a:ext>
            </a:extLst>
          </p:cNvPr>
          <p:cNvSpPr txBox="1"/>
          <p:nvPr/>
        </p:nvSpPr>
        <p:spPr>
          <a:xfrm>
            <a:off x="7818514" y="22299"/>
            <a:ext cx="12666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Versie </a:t>
            </a:r>
            <a:r>
              <a:rPr lang="en-US" sz="1000" dirty="0" err="1"/>
              <a:t>Februari</a:t>
            </a:r>
            <a:r>
              <a:rPr lang="en-US" sz="1000" dirty="0"/>
              <a:t> 2020</a:t>
            </a:r>
            <a:endParaRPr lang="nl-NL" sz="1000" dirty="0"/>
          </a:p>
        </p:txBody>
      </p:sp>
    </p:spTree>
    <p:extLst>
      <p:ext uri="{BB962C8B-B14F-4D97-AF65-F5344CB8AC3E}">
        <p14:creationId xmlns:p14="http://schemas.microsoft.com/office/powerpoint/2010/main" val="2675671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88</Words>
  <Application>Microsoft Macintosh PowerPoint</Application>
  <PresentationFormat>Diavoorstelling (4:3)</PresentationFormat>
  <Paragraphs>90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PowerPoint-presentatie</vt:lpstr>
    </vt:vector>
  </TitlesOfParts>
  <Company>SSC-Campus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van der Laan</dc:creator>
  <cp:lastModifiedBy>Onland-Moret, N.C. (Charlotte)</cp:lastModifiedBy>
  <cp:revision>40</cp:revision>
  <dcterms:created xsi:type="dcterms:W3CDTF">2018-11-13T13:33:33Z</dcterms:created>
  <dcterms:modified xsi:type="dcterms:W3CDTF">2025-07-17T10:38:49Z</dcterms:modified>
</cp:coreProperties>
</file>